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8"/>
  </p:notesMasterIdLst>
  <p:handoutMasterIdLst>
    <p:handoutMasterId r:id="rId19"/>
  </p:handoutMasterIdLst>
  <p:sldIdLst>
    <p:sldId id="427" r:id="rId2"/>
    <p:sldId id="433" r:id="rId3"/>
    <p:sldId id="434" r:id="rId4"/>
    <p:sldId id="436" r:id="rId5"/>
    <p:sldId id="446" r:id="rId6"/>
    <p:sldId id="459" r:id="rId7"/>
    <p:sldId id="467" r:id="rId8"/>
    <p:sldId id="468" r:id="rId9"/>
    <p:sldId id="480" r:id="rId10"/>
    <p:sldId id="437" r:id="rId11"/>
    <p:sldId id="448" r:id="rId12"/>
    <p:sldId id="439" r:id="rId13"/>
    <p:sldId id="440" r:id="rId14"/>
    <p:sldId id="449" r:id="rId15"/>
    <p:sldId id="441" r:id="rId16"/>
    <p:sldId id="481" r:id="rId17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CCFF99"/>
    <a:srgbClr val="FFFF99"/>
    <a:srgbClr val="FFFF66"/>
    <a:srgbClr val="FF5050"/>
    <a:srgbClr val="CCFFFF"/>
    <a:srgbClr val="0000FF"/>
    <a:srgbClr val="CC0000"/>
    <a:srgbClr val="66FF33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3" autoAdjust="0"/>
    <p:restoredTop sz="98992" autoAdjust="0"/>
  </p:normalViewPr>
  <p:slideViewPr>
    <p:cSldViewPr>
      <p:cViewPr>
        <p:scale>
          <a:sx n="150" d="100"/>
          <a:sy n="150" d="100"/>
        </p:scale>
        <p:origin x="-666" y="-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b="1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2'!$C$17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dLbl>
              <c:idx val="4"/>
              <c:layout>
                <c:manualLayout>
                  <c:x val="-1.0777996415393083E-16"/>
                  <c:y val="0.310739261884379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2'!$B$18:$B$22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6 мес 2023</c:v>
                </c:pt>
              </c:strCache>
            </c:strRef>
          </c:cat>
          <c:val>
            <c:numRef>
              <c:f>'с 2'!$C$18:$C$22</c:f>
              <c:numCache>
                <c:formatCode>#,##0</c:formatCode>
                <c:ptCount val="5"/>
                <c:pt idx="0">
                  <c:v>847971.9</c:v>
                </c:pt>
                <c:pt idx="1">
                  <c:v>851507</c:v>
                </c:pt>
                <c:pt idx="2">
                  <c:v>1163000</c:v>
                </c:pt>
                <c:pt idx="3">
                  <c:v>1550607</c:v>
                </c:pt>
                <c:pt idx="4">
                  <c:v>825565.5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761088"/>
        <c:axId val="48787456"/>
      </c:barChart>
      <c:catAx>
        <c:axId val="4876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787456"/>
        <c:crosses val="autoZero"/>
        <c:auto val="1"/>
        <c:lblAlgn val="ctr"/>
        <c:lblOffset val="100"/>
        <c:noMultiLvlLbl val="0"/>
      </c:catAx>
      <c:valAx>
        <c:axId val="48787456"/>
        <c:scaling>
          <c:orientation val="minMax"/>
          <c:max val="15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8761088"/>
        <c:crosses val="autoZero"/>
        <c:crossBetween val="between"/>
        <c:majorUnit val="500000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3296"/>
          </a:solidFill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41879155730533685"/>
          <c:y val="8.146637769266691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2'!$F$17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2'!$E$18:$E$22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6 мес 2023</c:v>
                </c:pt>
              </c:strCache>
            </c:strRef>
          </c:cat>
          <c:val>
            <c:numRef>
              <c:f>'с 2'!$F$18:$F$22</c:f>
              <c:numCache>
                <c:formatCode>#,##0</c:formatCode>
                <c:ptCount val="5"/>
                <c:pt idx="0">
                  <c:v>829985</c:v>
                </c:pt>
                <c:pt idx="1">
                  <c:v>884130</c:v>
                </c:pt>
                <c:pt idx="2">
                  <c:v>1184323</c:v>
                </c:pt>
                <c:pt idx="3">
                  <c:v>1515594.6</c:v>
                </c:pt>
                <c:pt idx="4">
                  <c:v>885544.6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697728"/>
        <c:axId val="178699264"/>
      </c:barChart>
      <c:catAx>
        <c:axId val="17869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8699264"/>
        <c:crosses val="autoZero"/>
        <c:auto val="1"/>
        <c:lblAlgn val="ctr"/>
        <c:lblOffset val="100"/>
        <c:noMultiLvlLbl val="0"/>
      </c:catAx>
      <c:valAx>
        <c:axId val="178699264"/>
        <c:scaling>
          <c:orientation val="minMax"/>
          <c:max val="15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78697728"/>
        <c:crosses val="autoZero"/>
        <c:crossBetween val="between"/>
        <c:majorUnit val="500000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3296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41879155730533685"/>
          <c:y val="8.146637769266691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2'!$F$17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2'!$E$18:$E$22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6 мес 2023</c:v>
                </c:pt>
              </c:strCache>
            </c:strRef>
          </c:cat>
          <c:val>
            <c:numRef>
              <c:f>'с 2'!$F$18:$F$22</c:f>
              <c:numCache>
                <c:formatCode>#,##0</c:formatCode>
                <c:ptCount val="5"/>
                <c:pt idx="0">
                  <c:v>829985</c:v>
                </c:pt>
                <c:pt idx="1">
                  <c:v>884130</c:v>
                </c:pt>
                <c:pt idx="2">
                  <c:v>1184323</c:v>
                </c:pt>
                <c:pt idx="3">
                  <c:v>1515594.6</c:v>
                </c:pt>
                <c:pt idx="4">
                  <c:v>885544.6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896448"/>
        <c:axId val="49931008"/>
      </c:barChart>
      <c:catAx>
        <c:axId val="4989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931008"/>
        <c:crosses val="autoZero"/>
        <c:auto val="1"/>
        <c:lblAlgn val="ctr"/>
        <c:lblOffset val="100"/>
        <c:noMultiLvlLbl val="0"/>
      </c:catAx>
      <c:valAx>
        <c:axId val="49931008"/>
        <c:scaling>
          <c:orientation val="minMax"/>
          <c:max val="15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9896448"/>
        <c:crosses val="autoZero"/>
        <c:crossBetween val="between"/>
        <c:majorUnit val="500000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3296"/>
          </a:solidFill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'c3'!$B$25</c:f>
              <c:strCache>
                <c:ptCount val="1"/>
                <c:pt idx="0">
                  <c:v>Выполнение плана доходов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>
                    <a:latin typeface="Arial Black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'c3'!$A$26:$A$30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6 мес 2023</c:v>
                </c:pt>
              </c:strCache>
            </c:strRef>
          </c:cat>
          <c:val>
            <c:numRef>
              <c:f>'c3'!$B$26:$B$30</c:f>
              <c:numCache>
                <c:formatCode>0.0%</c:formatCode>
                <c:ptCount val="5"/>
                <c:pt idx="0">
                  <c:v>1.1024135857216069</c:v>
                </c:pt>
                <c:pt idx="1">
                  <c:v>1.0309999999999999</c:v>
                </c:pt>
                <c:pt idx="2">
                  <c:v>1.0399224716784312</c:v>
                </c:pt>
                <c:pt idx="3">
                  <c:v>1.1146313283310532</c:v>
                </c:pt>
                <c:pt idx="4">
                  <c:v>0.6430142571917612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380800"/>
        <c:axId val="50382336"/>
      </c:barChart>
      <c:catAx>
        <c:axId val="5038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382336"/>
        <c:crosses val="autoZero"/>
        <c:auto val="1"/>
        <c:lblAlgn val="ctr"/>
        <c:lblOffset val="100"/>
        <c:noMultiLvlLbl val="0"/>
      </c:catAx>
      <c:valAx>
        <c:axId val="50382336"/>
        <c:scaling>
          <c:orientation val="minMax"/>
          <c:max val="1.25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0380800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3296"/>
          </a:solidFill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'c3'!$B$37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'c3'!$A$38:$A$42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6 мес 2023</c:v>
                </c:pt>
              </c:strCache>
            </c:strRef>
          </c:cat>
          <c:val>
            <c:numRef>
              <c:f>'c3'!$B$38:$B$42</c:f>
              <c:numCache>
                <c:formatCode>#,##0</c:formatCode>
                <c:ptCount val="5"/>
                <c:pt idx="0">
                  <c:v>393310.5</c:v>
                </c:pt>
                <c:pt idx="1">
                  <c:v>388369</c:v>
                </c:pt>
                <c:pt idx="2">
                  <c:v>457500</c:v>
                </c:pt>
                <c:pt idx="3">
                  <c:v>600301.1</c:v>
                </c:pt>
                <c:pt idx="4">
                  <c:v>275528.8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234880"/>
        <c:axId val="50236416"/>
      </c:barChart>
      <c:catAx>
        <c:axId val="5023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236416"/>
        <c:crosses val="autoZero"/>
        <c:auto val="1"/>
        <c:lblAlgn val="ctr"/>
        <c:lblOffset val="100"/>
        <c:noMultiLvlLbl val="0"/>
      </c:catAx>
      <c:valAx>
        <c:axId val="50236416"/>
        <c:scaling>
          <c:orientation val="minMax"/>
          <c:max val="5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0234880"/>
        <c:crosses val="autoZero"/>
        <c:crossBetween val="between"/>
        <c:majorUnit val="100000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3296"/>
          </a:solidFill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4319569799043886"/>
          <c:y val="5.6502654734966955E-2"/>
        </c:manualLayout>
      </c:layout>
      <c:overlay val="0"/>
    </c:title>
    <c:autoTitleDeleted val="0"/>
    <c:view3D>
      <c:rotX val="30"/>
      <c:rotY val="42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16666666666668"/>
          <c:y val="0.31731044036162165"/>
          <c:w val="0.81388888888888911"/>
          <c:h val="0.64767096821230674"/>
        </c:manualLayout>
      </c:layout>
      <c:pie3DChart>
        <c:varyColors val="1"/>
        <c:ser>
          <c:idx val="0"/>
          <c:order val="0"/>
          <c:tx>
            <c:strRef>
              <c:f>'с4-6'!$A$53</c:f>
              <c:strCache>
                <c:ptCount val="1"/>
                <c:pt idx="0">
                  <c:v>Структура налоговых доходов</c:v>
                </c:pt>
              </c:strCache>
            </c:strRef>
          </c:tx>
          <c:dPt>
            <c:idx val="0"/>
            <c:bubble3D val="0"/>
            <c:spPr>
              <a:solidFill>
                <a:srgbClr val="66FF33"/>
              </a:solidFill>
            </c:spPr>
          </c:dPt>
          <c:dLbls>
            <c:dLbl>
              <c:idx val="0"/>
              <c:layout>
                <c:manualLayout>
                  <c:x val="-7.2620455106978165E-3"/>
                  <c:y val="-0.2669714844003733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737953660206909"/>
                  <c:y val="1.669631202278614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2413968928825487"/>
                  <c:y val="0.125477714374186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7212255801923154"/>
                  <c:y val="-0.109479619021010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702425751612772"/>
                  <c:y val="6.666628738367268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'с4-6'!$A$54:$A$56</c:f>
              <c:strCache>
                <c:ptCount val="3"/>
                <c:pt idx="0">
                  <c:v>НДФЛ</c:v>
                </c:pt>
                <c:pt idx="1">
                  <c:v>Акцизы</c:v>
                </c:pt>
                <c:pt idx="2">
                  <c:v>Упрощенные системы</c:v>
                </c:pt>
              </c:strCache>
            </c:strRef>
          </c:cat>
          <c:val>
            <c:numRef>
              <c:f>'с4-6'!$B$54:$B$56</c:f>
              <c:numCache>
                <c:formatCode>0</c:formatCode>
                <c:ptCount val="3"/>
                <c:pt idx="0">
                  <c:v>187843.20000000001</c:v>
                </c:pt>
                <c:pt idx="1">
                  <c:v>18738.400000000001</c:v>
                </c:pt>
                <c:pt idx="2">
                  <c:v>40449.800000000003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>
          <a:solidFill>
            <a:srgbClr val="003296"/>
          </a:solidFill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0213188185728912"/>
          <c:y val="6.4251154405136415E-2"/>
        </c:manualLayout>
      </c:layout>
      <c:overlay val="0"/>
      <c:txPr>
        <a:bodyPr/>
        <a:lstStyle/>
        <a:p>
          <a:pPr>
            <a:defRPr>
              <a:solidFill>
                <a:srgbClr val="003296"/>
              </a:solidFill>
            </a:defRPr>
          </a:pPr>
          <a:endParaRPr lang="ru-RU"/>
        </a:p>
      </c:txPr>
    </c:title>
    <c:autoTitleDeleted val="0"/>
    <c:view3D>
      <c:rotX val="30"/>
      <c:rotY val="4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'с4-6'!$A$59</c:f>
              <c:strCache>
                <c:ptCount val="1"/>
                <c:pt idx="0">
                  <c:v>Структура неналоговых доходов</c:v>
                </c:pt>
              </c:strCache>
            </c:strRef>
          </c:tx>
          <c:dPt>
            <c:idx val="0"/>
            <c:bubble3D val="0"/>
            <c:spPr>
              <a:solidFill>
                <a:srgbClr val="66FF33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9951434304752907"/>
                  <c:y val="-0.248958275843037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967394623747949E-2"/>
                  <c:y val="0.118547749139945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7490793546130542"/>
                  <c:y val="7.55551262946814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2279596467405638E-2"/>
                  <c:y val="-2.755168496967810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rgbClr val="00329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'с4-6'!$A$60:$A$62</c:f>
              <c:strCache>
                <c:ptCount val="3"/>
                <c:pt idx="0">
                  <c:v>Арендная плата</c:v>
                </c:pt>
                <c:pt idx="1">
                  <c:v>Продажа материальных активов</c:v>
                </c:pt>
                <c:pt idx="2">
                  <c:v>прочие</c:v>
                </c:pt>
              </c:strCache>
            </c:strRef>
          </c:cat>
          <c:val>
            <c:numRef>
              <c:f>'с4-6'!$B$60:$B$62</c:f>
              <c:numCache>
                <c:formatCode>0</c:formatCode>
                <c:ptCount val="3"/>
                <c:pt idx="0">
                  <c:v>12743.1</c:v>
                </c:pt>
                <c:pt idx="1">
                  <c:v>10125.4</c:v>
                </c:pt>
                <c:pt idx="2">
                  <c:v>1445.6000000000058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66FF33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8.9634212883939121E-2"/>
                  <c:y val="5.690725833351864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1858314901648529"/>
                  <c:y val="-1.38888888888888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9056264986692742"/>
                  <c:y val="-7.16024511330027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4622548585921253E-2"/>
                  <c:y val="-9.6547462817147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2413488903064039"/>
                  <c:y val="-3.50383736574083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20985295939131215"/>
                  <c:y val="-1.95759228747070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3468046831224747E-2"/>
                  <c:y val="-5.52711541465534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6.6094669200832651E-2"/>
                  <c:y val="-0.104689857863164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rgbClr val="00329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'с9-10'!$B$46:$B$50</c:f>
              <c:strCache>
                <c:ptCount val="5"/>
                <c:pt idx="0">
                  <c:v>Исполнительный комитет</c:v>
                </c:pt>
                <c:pt idx="1">
                  <c:v>Отдел образования</c:v>
                </c:pt>
                <c:pt idx="2">
                  <c:v>ОДМС</c:v>
                </c:pt>
                <c:pt idx="3">
                  <c:v>Отдел культуры</c:v>
                </c:pt>
                <c:pt idx="4">
                  <c:v>Прочие</c:v>
                </c:pt>
              </c:strCache>
            </c:strRef>
          </c:cat>
          <c:val>
            <c:numRef>
              <c:f>'с9-10'!$C$46:$C$50</c:f>
              <c:numCache>
                <c:formatCode>#,##0.0</c:formatCode>
                <c:ptCount val="5"/>
                <c:pt idx="0">
                  <c:v>29620.2</c:v>
                </c:pt>
                <c:pt idx="1">
                  <c:v>624288.69999999995</c:v>
                </c:pt>
                <c:pt idx="2">
                  <c:v>61995</c:v>
                </c:pt>
                <c:pt idx="3">
                  <c:v>125873.5</c:v>
                </c:pt>
                <c:pt idx="4">
                  <c:v>43767.20000000007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7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101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583142624413328E-2"/>
          <c:y val="0.10783727972630062"/>
          <c:w val="0.77209917725801513"/>
          <c:h val="0.73486639079075089"/>
        </c:manualLayout>
      </c:layout>
      <c:pie3DChart>
        <c:varyColors val="1"/>
        <c:ser>
          <c:idx val="0"/>
          <c:order val="0"/>
          <c:dPt>
            <c:idx val="2"/>
            <c:bubble3D val="0"/>
            <c:spPr>
              <a:solidFill>
                <a:srgbClr val="66FF33"/>
              </a:solidFill>
            </c:spPr>
          </c:dPt>
          <c:dLbls>
            <c:dLbl>
              <c:idx val="0"/>
              <c:layout>
                <c:manualLayout>
                  <c:x val="0"/>
                  <c:y val="0.257247145545119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632500034718363"/>
                  <c:y val="0.177869986520188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4673784104389088"/>
                  <c:y val="6.69495092552356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2520561951449842E-2"/>
                  <c:y val="-0.111722036378974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0295997483073242E-2"/>
                  <c:y val="-0.1819992425366001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00" b="1">
                    <a:solidFill>
                      <a:srgbClr val="00329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'с9-10'!$B$114:$B$118</c:f>
              <c:strCache>
                <c:ptCount val="5"/>
                <c:pt idx="0">
                  <c:v>Общегосударственные вопросы</c:v>
                </c:pt>
                <c:pt idx="1">
                  <c:v>Физическая культура и спорт</c:v>
                </c:pt>
                <c:pt idx="2">
                  <c:v>Образование</c:v>
                </c:pt>
                <c:pt idx="3">
                  <c:v>Культура, кинематография</c:v>
                </c:pt>
                <c:pt idx="4">
                  <c:v>Прочие</c:v>
                </c:pt>
              </c:strCache>
            </c:strRef>
          </c:cat>
          <c:val>
            <c:numRef>
              <c:f>'с9-10'!$C$114:$C$118</c:f>
              <c:numCache>
                <c:formatCode>#,##0.0</c:formatCode>
                <c:ptCount val="5"/>
                <c:pt idx="0">
                  <c:v>44610.5</c:v>
                </c:pt>
                <c:pt idx="1">
                  <c:v>54008.4</c:v>
                </c:pt>
                <c:pt idx="2">
                  <c:v>634471.30000000005</c:v>
                </c:pt>
                <c:pt idx="3">
                  <c:v>107389.4</c:v>
                </c:pt>
                <c:pt idx="4">
                  <c:v>45065.000000000029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b="1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2'!$C$17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dLbl>
              <c:idx val="4"/>
              <c:layout>
                <c:manualLayout>
                  <c:x val="-1.0777996415393083E-16"/>
                  <c:y val="0.310739261884379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b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2'!$B$18:$B$22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6 мес 2023</c:v>
                </c:pt>
              </c:strCache>
            </c:strRef>
          </c:cat>
          <c:val>
            <c:numRef>
              <c:f>'с 2'!$C$18:$C$22</c:f>
              <c:numCache>
                <c:formatCode>#,##0</c:formatCode>
                <c:ptCount val="5"/>
                <c:pt idx="0">
                  <c:v>847971.9</c:v>
                </c:pt>
                <c:pt idx="1">
                  <c:v>851507</c:v>
                </c:pt>
                <c:pt idx="2">
                  <c:v>1163000</c:v>
                </c:pt>
                <c:pt idx="3">
                  <c:v>1550607</c:v>
                </c:pt>
                <c:pt idx="4">
                  <c:v>825565.5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213248"/>
        <c:axId val="178214784"/>
      </c:barChart>
      <c:catAx>
        <c:axId val="17821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8214784"/>
        <c:crosses val="autoZero"/>
        <c:auto val="1"/>
        <c:lblAlgn val="ctr"/>
        <c:lblOffset val="100"/>
        <c:noMultiLvlLbl val="0"/>
      </c:catAx>
      <c:valAx>
        <c:axId val="178214784"/>
        <c:scaling>
          <c:orientation val="minMax"/>
          <c:max val="15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78213248"/>
        <c:crosses val="autoZero"/>
        <c:crossBetween val="between"/>
        <c:majorUnit val="500000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3296"/>
          </a:solidFill>
        </a:defRPr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7EC485-07E8-4E4B-81ED-25D3CA8E4D6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27666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E09545-6C3B-444C-8A14-2B956E5A8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8BC0FB-3E8A-441E-880B-4D6E7F66615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259"/>
            <a:ext cx="5408930" cy="447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7666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D2647B-A730-4259-BA73-A43100A4B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3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2647B-A730-4259-BA73-A43100A4B34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76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2647B-A730-4259-BA73-A43100A4B34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7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F36E5321-C766-4B3D-A784-F806B20B246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5FE8AA66-AA2C-4AE0-92D2-FE9DD9F26B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62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61BF6F01-078B-4666-B8C7-87D9CAF782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2286D3F4-BDC3-4CF1-90ED-ECD403AEFF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75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04E5C923-115E-4AE9-864C-EE24298AAF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95BDEC48-584C-415B-975A-BD7FEC79C4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57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41DE2F4B-1274-4B3E-80CD-B61B3865BA3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456C6414-7279-4428-8FD7-C3ACBE8DBCC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0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39E9B931-7982-4EB0-8013-9A8D470E8A5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53B87171-926F-4E0E-A8BB-D0E482DDF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0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7EFF8A00-1166-4132-B6F3-51B5407ED8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2C4CBB8A-8040-461C-A196-035F4515DC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7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9B49AD8B-BC4F-40D1-8BAF-D8AD8F44BD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CCE5F2E9-7B28-4050-B086-3F9B5080BE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0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3B70C18B-8BE3-4615-8DFB-190ECF55B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F274DB3D-35B7-49D4-A976-7D13DD21D8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2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8D9063B0-8F3C-4904-BDF3-65D6C5169D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9BC5E760-0F0A-4F99-991C-D2916E4D2F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1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9E0D6114-FB9A-482F-8341-CCB0E7C43F8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5FFCB3B5-7F1F-4A00-9F4B-FB6934BB0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2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9C618765-21E2-4E69-B103-2F6BB10E36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9303311B-D375-489D-AD2C-B0D7883E78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53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13000">
              <a:srgbClr val="FCFEBC"/>
            </a:gs>
            <a:gs pos="100000">
              <a:srgbClr val="CCFF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8">
              <a:defRPr/>
            </a:pPr>
            <a:fld id="{0DEE87B1-F77A-4F77-93E3-32DFFB87513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8">
              <a:defRPr/>
            </a:pPr>
            <a:fld id="{4CBBB619-6E5A-4892-9F2F-326C3BC90E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8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Объект 2"/>
          <p:cNvSpPr>
            <a:spLocks noGrp="1"/>
          </p:cNvSpPr>
          <p:nvPr>
            <p:ph idx="4294967295"/>
          </p:nvPr>
        </p:nvSpPr>
        <p:spPr>
          <a:xfrm>
            <a:off x="827584" y="1347788"/>
            <a:ext cx="7402016" cy="230505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ru-RU" sz="3600" b="1" i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Об исполнении </a:t>
            </a:r>
            <a:r>
              <a:rPr lang="ru-RU" sz="3600" b="1" i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бюджета Пестречинского  муниципального </a:t>
            </a:r>
            <a:r>
              <a:rPr lang="ru-RU" sz="3600" b="1" i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района за </a:t>
            </a:r>
            <a:r>
              <a:rPr lang="ru-RU" sz="3600" b="1" i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6 месяцев 2023 года</a:t>
            </a:r>
            <a:endParaRPr lang="ru-RU" sz="3600" b="1" i="1" dirty="0">
              <a:solidFill>
                <a:srgbClr val="00329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rgbClr val="003296"/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23813"/>
            <a:ext cx="860425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расходов бюджета </a:t>
            </a:r>
            <a:b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структуре расходов</a:t>
            </a:r>
            <a:endParaRPr lang="ru-RU" sz="2800" b="1" dirty="0" smtClean="0">
              <a:solidFill>
                <a:srgbClr val="00329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029171"/>
              </p:ext>
            </p:extLst>
          </p:nvPr>
        </p:nvGraphicFramePr>
        <p:xfrm>
          <a:off x="251520" y="3939902"/>
          <a:ext cx="8568952" cy="1040110"/>
        </p:xfrm>
        <a:graphic>
          <a:graphicData uri="http://schemas.openxmlformats.org/drawingml/2006/table">
            <a:tbl>
              <a:tblPr/>
              <a:tblGrid>
                <a:gridCol w="2927725"/>
                <a:gridCol w="5641227"/>
              </a:tblGrid>
              <a:tr h="47366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Отдел культуры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Отпускные летний период,  Выплаты согласно Майских Указов Президента РФ . </a:t>
                      </a:r>
                    </a:p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Дополнительное </a:t>
                      </a:r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финансирование по поручению МФ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341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МКУ Отдел по делам молодежи и спорта</a:t>
                      </a:r>
                      <a:endParaRPr lang="ru-RU" sz="12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Мероприятие Военный фестиваль </a:t>
                      </a:r>
                      <a:r>
                        <a:rPr lang="ru-RU" sz="1200" b="0" i="0" u="none" strike="noStrike" dirty="0" err="1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Эльбеден</a:t>
                      </a:r>
                      <a:r>
                        <a:rPr lang="ru-RU" sz="12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. </a:t>
                      </a:r>
                      <a:endParaRPr lang="ru-RU" sz="12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303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ПИЗО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Затраты на дополнительный персонал.</a:t>
                      </a:r>
                      <a:endParaRPr lang="ru-RU" sz="12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987540"/>
              </p:ext>
            </p:extLst>
          </p:nvPr>
        </p:nvGraphicFramePr>
        <p:xfrm>
          <a:off x="251520" y="987574"/>
          <a:ext cx="8568952" cy="2952327"/>
        </p:xfrm>
        <a:graphic>
          <a:graphicData uri="http://schemas.openxmlformats.org/drawingml/2006/table">
            <a:tbl>
              <a:tblPr/>
              <a:tblGrid>
                <a:gridCol w="4180925"/>
                <a:gridCol w="1449732"/>
                <a:gridCol w="1346179"/>
                <a:gridCol w="1592116"/>
              </a:tblGrid>
              <a:tr h="476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Ведомства Пестречинского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мес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Исп. Плана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0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Совет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19 381,7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9 631,0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0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Исполнительный комитет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130 508,4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29 620,2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0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Финансово-бюджетная палата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78 004,0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25 695,2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999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Палата имущественных и земельных отношений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5 865,7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3 810,6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0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1 092 265,1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624 288,7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999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МБУ Молодежной политики, спорта и туризма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100 300,6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61 995,0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0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Отдел культуры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132 913,2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125 873,5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0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МКУ ЦБ ОМС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11 175,5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4 630,4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47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1 570 414,1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885 544,6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685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99417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изменения расходов бюджета по </a:t>
            </a:r>
            <a:r>
              <a:rPr lang="ru-RU" sz="28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структуре расходов</a:t>
            </a:r>
            <a:endParaRPr lang="ru-RU" sz="2800" b="1" dirty="0" smtClean="0">
              <a:solidFill>
                <a:srgbClr val="00329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31660" y="4011910"/>
            <a:ext cx="845230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Наибольший рост или снижение расходов произошло: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3296"/>
                </a:solidFill>
                <a:latin typeface="Times New Roman"/>
              </a:rPr>
              <a:t>Отдел культуры                                                                                                   152,6 %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3296"/>
                </a:solidFill>
                <a:latin typeface="Times New Roman"/>
              </a:rPr>
              <a:t>Отдел Образования                                                                                             123,0 %</a:t>
            </a:r>
            <a:endParaRPr lang="ru-RU" sz="1400" b="1" dirty="0">
              <a:solidFill>
                <a:srgbClr val="003296"/>
              </a:solidFill>
              <a:latin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3296"/>
                </a:solidFill>
                <a:latin typeface="Times New Roman"/>
              </a:rPr>
              <a:t>Отдел </a:t>
            </a:r>
            <a:r>
              <a:rPr lang="ru-RU" sz="1400" b="1" dirty="0">
                <a:solidFill>
                  <a:srgbClr val="003296"/>
                </a:solidFill>
                <a:latin typeface="Times New Roman"/>
              </a:rPr>
              <a:t>по делам молодежи и </a:t>
            </a:r>
            <a:r>
              <a:rPr lang="ru-RU" sz="1400" b="1" dirty="0" smtClean="0">
                <a:solidFill>
                  <a:srgbClr val="003296"/>
                </a:solidFill>
                <a:latin typeface="Times New Roman"/>
              </a:rPr>
              <a:t>спорта                                                                 110,2 %</a:t>
            </a:r>
            <a:endParaRPr lang="ru-RU" sz="1400" b="1" dirty="0">
              <a:solidFill>
                <a:srgbClr val="003296"/>
              </a:solidFill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613447"/>
              </p:ext>
            </p:extLst>
          </p:nvPr>
        </p:nvGraphicFramePr>
        <p:xfrm>
          <a:off x="331660" y="987566"/>
          <a:ext cx="8452299" cy="3024343"/>
        </p:xfrm>
        <a:graphic>
          <a:graphicData uri="http://schemas.openxmlformats.org/drawingml/2006/table">
            <a:tbl>
              <a:tblPr/>
              <a:tblGrid>
                <a:gridCol w="3461655"/>
                <a:gridCol w="1200327"/>
                <a:gridCol w="1114589"/>
                <a:gridCol w="1318216"/>
                <a:gridCol w="1357512"/>
              </a:tblGrid>
              <a:tr h="523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Ведомства Пестречинского района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4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мес. </a:t>
                      </a:r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4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мес. </a:t>
                      </a:r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4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2023/22</a:t>
                      </a:r>
                      <a:endParaRPr lang="ru-RU" sz="14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Рост </a:t>
                      </a:r>
                      <a:r>
                        <a:rPr lang="ru-RU" sz="14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расходов </a:t>
                      </a:r>
                      <a:r>
                        <a:rPr lang="ru-RU" sz="1400" b="1" i="0" u="none" strike="noStrike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2023-2022</a:t>
                      </a:r>
                      <a:endParaRPr lang="ru-RU" sz="14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70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Совет района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9 703,5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9 631,0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99,3%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-72</a:t>
                      </a:r>
                    </a:p>
                  </a:txBody>
                  <a:tcPr marL="8630" marR="8630" marT="8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70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Исполнительный комитет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27 008,2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29 620,2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109,7%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2 612</a:t>
                      </a:r>
                    </a:p>
                  </a:txBody>
                  <a:tcPr marL="8630" marR="8630" marT="8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70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Финансово-бюджетная палата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26 223,0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25 695,2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98,0%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-528</a:t>
                      </a:r>
                    </a:p>
                  </a:txBody>
                  <a:tcPr marL="8630" marR="8630" marT="8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210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ПИЗО</a:t>
                      </a:r>
                      <a:endParaRPr lang="ru-RU" sz="14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4 052,7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3 810,6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94,0%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-242</a:t>
                      </a:r>
                    </a:p>
                  </a:txBody>
                  <a:tcPr marL="8630" marR="8630" marT="8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70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507 607,7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624 288,7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123,0%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116 681</a:t>
                      </a:r>
                    </a:p>
                  </a:txBody>
                  <a:tcPr marL="8630" marR="8630" marT="8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Учреждения Молодежной </a:t>
                      </a:r>
                      <a:r>
                        <a:rPr lang="ru-RU" sz="14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политики и спорта</a:t>
                      </a:r>
                      <a:endParaRPr lang="ru-RU" sz="14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56 262,8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61 995,0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110,2%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5 732</a:t>
                      </a:r>
                    </a:p>
                  </a:txBody>
                  <a:tcPr marL="8630" marR="8630" marT="8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70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Отдел культуры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82 486,0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125 873,5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152,6%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43 388</a:t>
                      </a:r>
                    </a:p>
                  </a:txBody>
                  <a:tcPr marL="8630" marR="8630" marT="8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70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МКУ ЦБ ОМС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4 184,7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4 630,4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110,7%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446</a:t>
                      </a:r>
                    </a:p>
                  </a:txBody>
                  <a:tcPr marL="8630" marR="8630" marT="8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7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717 528,5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885 544,6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123,4%</a:t>
                      </a:r>
                    </a:p>
                  </a:txBody>
                  <a:tcPr marL="8630" marR="8630" marT="8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168 016</a:t>
                      </a:r>
                    </a:p>
                  </a:txBody>
                  <a:tcPr marL="8630" marR="8630" marT="8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308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23813"/>
            <a:ext cx="8604250" cy="8524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района </a:t>
            </a:r>
            <a:b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структуре расходов</a:t>
            </a:r>
            <a:endParaRPr lang="ru-RU" sz="2800" b="1" dirty="0" smtClean="0">
              <a:solidFill>
                <a:srgbClr val="00329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3651870"/>
            <a:ext cx="8604448" cy="122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Основной объем затрат в ведомственной структуре расходов района за 6 мес. 2023 г.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14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образования                                                               </a:t>
            </a: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70,5%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Отдел культуры </a:t>
            </a: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14,2 </a:t>
            </a:r>
            <a:r>
              <a:rPr lang="ru-RU" sz="14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1400" b="1" dirty="0">
                <a:solidFill>
                  <a:srgbClr val="003296"/>
                </a:solidFill>
                <a:latin typeface="Times New Roman"/>
              </a:rPr>
              <a:t>по делам молодежи, спорту и </a:t>
            </a:r>
            <a:r>
              <a:rPr lang="ru-RU" sz="1400" b="1" dirty="0" smtClean="0">
                <a:solidFill>
                  <a:srgbClr val="003296"/>
                </a:solidFill>
                <a:latin typeface="Times New Roman"/>
              </a:rPr>
              <a:t>туризму  </a:t>
            </a: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                7,0 %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Исполнительный комитет                                                  </a:t>
            </a: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3,3 %</a:t>
            </a:r>
            <a:endParaRPr lang="ru-RU" sz="1400" b="1" dirty="0">
              <a:solidFill>
                <a:srgbClr val="00329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24641"/>
              </p:ext>
            </p:extLst>
          </p:nvPr>
        </p:nvGraphicFramePr>
        <p:xfrm>
          <a:off x="331660" y="971463"/>
          <a:ext cx="4816404" cy="2680410"/>
        </p:xfrm>
        <a:graphic>
          <a:graphicData uri="http://schemas.openxmlformats.org/drawingml/2006/table">
            <a:tbl>
              <a:tblPr/>
              <a:tblGrid>
                <a:gridCol w="2512148"/>
                <a:gridCol w="1296144"/>
                <a:gridCol w="1008112"/>
              </a:tblGrid>
              <a:tr h="268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Ведомства</a:t>
                      </a:r>
                      <a:endParaRPr lang="ru-RU" sz="16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6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мес. </a:t>
                      </a:r>
                      <a:r>
                        <a:rPr lang="ru-RU" sz="16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Доля,%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8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Совет района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9 631,0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1,1%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8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Исполнительный комитет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29 620,2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3,3%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8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ФБР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25 695,2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2,9%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80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ПИЗО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3 810,6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0,4%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8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624 288,7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70,5%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80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ОДМС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61 995,0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7,0%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8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Отдел культуры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125 873,5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14,2%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8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МКУ ЦБ ОМС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4 630,4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0,5%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68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885 544,6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9380" marR="9380" marT="9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118316"/>
              </p:ext>
            </p:extLst>
          </p:nvPr>
        </p:nvGraphicFramePr>
        <p:xfrm>
          <a:off x="3995936" y="845862"/>
          <a:ext cx="5030713" cy="287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5152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31782" cy="91556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расходов </a:t>
            </a:r>
            <a:r>
              <a:rPr lang="ru-RU" sz="24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br>
              <a:rPr lang="ru-RU" sz="24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 классификации расходов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580112" y="1059582"/>
            <a:ext cx="338437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3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Низкое выполнение плана  по: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3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– Дорожный фонд, Ремонт социальный объектов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3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ЖКХ – Программа ремонт МКД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3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Здравоохранение -  Диспанциризация </a:t>
            </a:r>
          </a:p>
          <a:p>
            <a:pPr>
              <a:lnSpc>
                <a:spcPct val="150000"/>
              </a:lnSpc>
            </a:pPr>
            <a:r>
              <a:rPr lang="ru-RU" sz="13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Хорошее выполнение плана по: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3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– поощрение работников ЕДДС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3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Образование – Дет сад, школа, майские </a:t>
            </a:r>
            <a:r>
              <a:rPr lang="ru-RU" sz="13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Указы Президента РФ </a:t>
            </a:r>
            <a:endParaRPr lang="ru-RU" sz="1300" b="1" dirty="0" smtClean="0">
              <a:solidFill>
                <a:srgbClr val="003296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3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 Отдел культуры </a:t>
            </a:r>
            <a:r>
              <a:rPr lang="ru-RU" sz="13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 и Отдел молодежи и спорта  - </a:t>
            </a:r>
            <a:r>
              <a:rPr lang="ru-RU" sz="13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майские Указы Президента </a:t>
            </a:r>
            <a:r>
              <a:rPr lang="ru-RU" sz="13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РФ, мероприятия.</a:t>
            </a:r>
            <a:endParaRPr lang="ru-RU" sz="1300" b="1" dirty="0">
              <a:solidFill>
                <a:srgbClr val="003296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ru-RU" sz="1400" b="1" dirty="0">
              <a:solidFill>
                <a:srgbClr val="00329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546520"/>
              </p:ext>
            </p:extLst>
          </p:nvPr>
        </p:nvGraphicFramePr>
        <p:xfrm>
          <a:off x="251520" y="987574"/>
          <a:ext cx="4896544" cy="3816421"/>
        </p:xfrm>
        <a:graphic>
          <a:graphicData uri="http://schemas.openxmlformats.org/drawingml/2006/table">
            <a:tbl>
              <a:tblPr/>
              <a:tblGrid>
                <a:gridCol w="2304256"/>
                <a:gridCol w="936104"/>
                <a:gridCol w="936104"/>
                <a:gridCol w="720080"/>
              </a:tblGrid>
              <a:tr h="5355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Разделы </a:t>
                      </a:r>
                      <a:r>
                        <a:rPr lang="ru-RU" sz="12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классификации </a:t>
                      </a:r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мес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Исп. </a:t>
                      </a:r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112377,34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44610,5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3792,6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1896,3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Национальная безопасность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3501,9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50232,9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1564,7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ЖКХ</a:t>
                      </a:r>
                      <a:endParaRPr lang="ru-RU" sz="12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11311,5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2565,6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1107409,6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634471,3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114629,3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107389,4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1052,5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297,5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32382,6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18470,2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79212,4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54008,4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СМИ</a:t>
                      </a:r>
                      <a:endParaRPr lang="ru-RU" sz="12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549,6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366,4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53962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18273,3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1570414,24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885544,6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070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23813"/>
            <a:ext cx="8604250" cy="8524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изменения расходов бюджета </a:t>
            </a:r>
            <a:b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 классификации расходов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940152" y="915566"/>
            <a:ext cx="295232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ru-RU" sz="15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Увеличение расходов по:</a:t>
            </a:r>
            <a:endParaRPr lang="ru-RU" sz="1500" b="1" dirty="0">
              <a:solidFill>
                <a:srgbClr val="003296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5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15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5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увеличение количества учащихся, учителей и т.п. 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5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Культура и кинематография – майские указы, мероприятия. 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5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Социальная политика – выплаты опекунам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5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  – Повышение оплаты труда, майские указы, </a:t>
            </a:r>
            <a:r>
              <a:rPr lang="ru-RU" sz="1500" b="1" dirty="0" err="1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внебюджет</a:t>
            </a:r>
            <a:r>
              <a:rPr lang="ru-RU" sz="1500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477385"/>
              </p:ext>
            </p:extLst>
          </p:nvPr>
        </p:nvGraphicFramePr>
        <p:xfrm>
          <a:off x="251520" y="1059582"/>
          <a:ext cx="5400601" cy="3600398"/>
        </p:xfrm>
        <a:graphic>
          <a:graphicData uri="http://schemas.openxmlformats.org/drawingml/2006/table">
            <a:tbl>
              <a:tblPr/>
              <a:tblGrid>
                <a:gridCol w="2035009"/>
                <a:gridCol w="782696"/>
                <a:gridCol w="782696"/>
                <a:gridCol w="860965"/>
                <a:gridCol w="939235"/>
              </a:tblGrid>
              <a:tr h="532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Разделы классификации расходов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мес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мес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1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2023/2022</a:t>
                      </a:r>
                      <a:endParaRPr lang="ru-RU" sz="11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Сравнение </a:t>
                      </a:r>
                      <a:r>
                        <a:rPr lang="ru-RU" sz="11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2023-2022</a:t>
                      </a:r>
                      <a:endParaRPr lang="ru-RU" sz="11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853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44 424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44610,5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3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1896,3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469,1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3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Национальная безопасность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1 330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301,4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3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1564,7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-610,0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3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ЖКХ</a:t>
                      </a:r>
                      <a:endParaRPr lang="ru-RU" sz="11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2565,6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-10,6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3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513 988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634471,3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120 482,9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3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72 009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107389,4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149,1%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35 380,5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3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297,5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-88,4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3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13 216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18470,2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139,8%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5 254,5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3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45 965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54008,4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8 043,3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356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СМИ</a:t>
                      </a:r>
                      <a:endParaRPr lang="ru-RU" sz="11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366,4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-91,6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3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19 575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18273,3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-1 301,3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3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717 529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885544,6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168 016,1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573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5616" y="23813"/>
            <a:ext cx="7200800" cy="8220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по </a:t>
            </a:r>
            <a:r>
              <a:rPr lang="ru-RU" sz="28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разделам классификации расходов</a:t>
            </a:r>
            <a:endParaRPr lang="ru-RU" sz="2800" b="1" dirty="0" smtClean="0">
              <a:solidFill>
                <a:srgbClr val="00329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31659" y="4011910"/>
            <a:ext cx="845535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ru-RU" sz="12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Основной объем затрат в структуре </a:t>
            </a:r>
            <a:r>
              <a:rPr lang="ru-RU" sz="12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по разделам классификации </a:t>
            </a:r>
            <a:r>
              <a:rPr lang="ru-RU" sz="12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расходов за 6 мес. 2023 г.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Образование                                                                                        71,6 %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Культура и </a:t>
            </a:r>
            <a:r>
              <a:rPr lang="ru-RU" sz="12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кинематография                                                            12,1 </a:t>
            </a:r>
            <a:r>
              <a:rPr lang="ru-RU" sz="12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                                                          6,1 %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Общегосударственные расходы                                                        5,0 %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081881"/>
              </p:ext>
            </p:extLst>
          </p:nvPr>
        </p:nvGraphicFramePr>
        <p:xfrm>
          <a:off x="309211" y="915566"/>
          <a:ext cx="4250124" cy="2975610"/>
        </p:xfrm>
        <a:graphic>
          <a:graphicData uri="http://schemas.openxmlformats.org/drawingml/2006/table">
            <a:tbl>
              <a:tblPr/>
              <a:tblGrid>
                <a:gridCol w="2248612"/>
                <a:gridCol w="1037821"/>
                <a:gridCol w="963691"/>
              </a:tblGrid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Разделы классификации расходов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мес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Структура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44 610,5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1 896,3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Национальная безопасность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1 631,0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1 564,7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ЖКХ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2 565,6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634 471,3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107 389,4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297,5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18 470,2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54 008,4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СМИ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366,4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18 273,3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885 544,6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489788"/>
              </p:ext>
            </p:extLst>
          </p:nvPr>
        </p:nvGraphicFramePr>
        <p:xfrm>
          <a:off x="4427984" y="863498"/>
          <a:ext cx="4608512" cy="3148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209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71450"/>
            <a:ext cx="8229600" cy="503238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основных параметров бюджета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61551"/>
              </p:ext>
            </p:extLst>
          </p:nvPr>
        </p:nvGraphicFramePr>
        <p:xfrm>
          <a:off x="251520" y="915566"/>
          <a:ext cx="8496943" cy="2448271"/>
        </p:xfrm>
        <a:graphic>
          <a:graphicData uri="http://schemas.openxmlformats.org/drawingml/2006/table">
            <a:tbl>
              <a:tblPr/>
              <a:tblGrid>
                <a:gridCol w="1539617"/>
                <a:gridCol w="1496043"/>
                <a:gridCol w="1496043"/>
                <a:gridCol w="1960833"/>
                <a:gridCol w="2004407"/>
              </a:tblGrid>
              <a:tr h="6995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Доходы,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Расходы,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Дефицит+  профицит-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Обеспеченность доходами,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847 972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829 985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-17 987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102,2%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851 507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884 130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32 623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96,30%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1 163 000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1 184 323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21 323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98,2%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1 550 607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1 515 595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-35 012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102,3%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6 мес 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825 566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885 545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59 979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93,2%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432187"/>
              </p:ext>
            </p:extLst>
          </p:nvPr>
        </p:nvGraphicFramePr>
        <p:xfrm>
          <a:off x="107504" y="3355081"/>
          <a:ext cx="4320481" cy="1788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522294"/>
              </p:ext>
            </p:extLst>
          </p:nvPr>
        </p:nvGraphicFramePr>
        <p:xfrm>
          <a:off x="4283969" y="3363838"/>
          <a:ext cx="4680519" cy="177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61168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71450"/>
            <a:ext cx="8229600" cy="503238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основных параметров бюджета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691379"/>
              </p:ext>
            </p:extLst>
          </p:nvPr>
        </p:nvGraphicFramePr>
        <p:xfrm>
          <a:off x="251520" y="915566"/>
          <a:ext cx="8496943" cy="2448271"/>
        </p:xfrm>
        <a:graphic>
          <a:graphicData uri="http://schemas.openxmlformats.org/drawingml/2006/table">
            <a:tbl>
              <a:tblPr/>
              <a:tblGrid>
                <a:gridCol w="1539617"/>
                <a:gridCol w="1496043"/>
                <a:gridCol w="1496043"/>
                <a:gridCol w="1960833"/>
                <a:gridCol w="2004407"/>
              </a:tblGrid>
              <a:tr h="6995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Доходы,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Расходы,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Дефицит+  профицит-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Обеспеченность доходами,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847 972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829 985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-17 987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102,2%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851 507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884 130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32 623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96,30%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1 163 000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1 184 323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21 323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98,2%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1 550 607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1 515 595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-35 012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102,3%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6 мес 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825 566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885 545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59 979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93,2%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534729"/>
              </p:ext>
            </p:extLst>
          </p:nvPr>
        </p:nvGraphicFramePr>
        <p:xfrm>
          <a:off x="107504" y="3355081"/>
          <a:ext cx="4320481" cy="1788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2985076"/>
              </p:ext>
            </p:extLst>
          </p:nvPr>
        </p:nvGraphicFramePr>
        <p:xfrm>
          <a:off x="4283969" y="3363838"/>
          <a:ext cx="4680519" cy="177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19794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22375" y="268288"/>
            <a:ext cx="7921625" cy="503237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выполнения плана доходов 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39953"/>
              </p:ext>
            </p:extLst>
          </p:nvPr>
        </p:nvGraphicFramePr>
        <p:xfrm>
          <a:off x="331660" y="915566"/>
          <a:ext cx="8560820" cy="1800200"/>
        </p:xfrm>
        <a:graphic>
          <a:graphicData uri="http://schemas.openxmlformats.org/drawingml/2006/table">
            <a:tbl>
              <a:tblPr/>
              <a:tblGrid>
                <a:gridCol w="878401"/>
                <a:gridCol w="1638042"/>
                <a:gridCol w="1326815"/>
                <a:gridCol w="1498809"/>
                <a:gridCol w="1662613"/>
                <a:gridCol w="1556140"/>
              </a:tblGrid>
              <a:tr h="5545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План тыс. руб.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Факт тыс. руб.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Выполнение плана, 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в т.ч. Налоговые и неналоговые доходы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Рост налоговых и неналоговых доходов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49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769 196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847 972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110,2%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393 311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118,8%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49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826 258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851 507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103,1%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388 369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98,7%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49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1 118 353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1 163 000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104,0%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457 500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117,8%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49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1 391 139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1 550 607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111,5%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600 301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131,2%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491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6 мес 2023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1 377 177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885 545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64,3%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275 529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Calibri"/>
                        </a:rPr>
                        <a:t>45,9%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459701"/>
              </p:ext>
            </p:extLst>
          </p:nvPr>
        </p:nvGraphicFramePr>
        <p:xfrm>
          <a:off x="179513" y="2643758"/>
          <a:ext cx="4464495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517850"/>
              </p:ext>
            </p:extLst>
          </p:nvPr>
        </p:nvGraphicFramePr>
        <p:xfrm>
          <a:off x="4572000" y="2715766"/>
          <a:ext cx="4445737" cy="2347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72483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76288" y="125413"/>
            <a:ext cx="8367712" cy="5032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плана доходов за </a:t>
            </a:r>
            <a:r>
              <a:rPr lang="ru-RU" sz="28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2023 года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188749"/>
              </p:ext>
            </p:extLst>
          </p:nvPr>
        </p:nvGraphicFramePr>
        <p:xfrm>
          <a:off x="331660" y="915566"/>
          <a:ext cx="8344795" cy="3888429"/>
        </p:xfrm>
        <a:graphic>
          <a:graphicData uri="http://schemas.openxmlformats.org/drawingml/2006/table">
            <a:tbl>
              <a:tblPr/>
              <a:tblGrid>
                <a:gridCol w="4085213"/>
                <a:gridCol w="1508824"/>
                <a:gridCol w="1309546"/>
                <a:gridCol w="1441212"/>
              </a:tblGrid>
              <a:tr h="3196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 О Х О Д Ы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% исп.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9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Налог на доходы с физических лиц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371 010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187 843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50,6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9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Акцизы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33 500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18 738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55,9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9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72 429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40 497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55,9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32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Налог на добычу полезных ископаемых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700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-47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-6,7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9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Госпошлина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8 355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4 183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50,1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9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Арендная плата на землю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45 774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12 743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27,8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39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Плата за негативное </a:t>
                      </a:r>
                      <a:r>
                        <a:rPr lang="ru-RU" sz="14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воздействие</a:t>
                      </a:r>
                      <a:endParaRPr lang="ru-RU" sz="14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823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960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116,7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9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Прочие доходы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276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Доходы от продажи материальных активов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25 700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10 125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39,4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9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1 123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403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35,9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32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 Т О Г О: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559 413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275 529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49,3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315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98548" y="51470"/>
            <a:ext cx="7886700" cy="994172"/>
          </a:xfrm>
        </p:spPr>
        <p:txBody>
          <a:bodyPr/>
          <a:lstStyle/>
          <a:p>
            <a:pPr algn="ctr"/>
            <a:r>
              <a:rPr lang="ru-RU" sz="27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суммы доходов                                             за 6 месяцев 2022 и 2023 годов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996164"/>
              </p:ext>
            </p:extLst>
          </p:nvPr>
        </p:nvGraphicFramePr>
        <p:xfrm>
          <a:off x="331660" y="987574"/>
          <a:ext cx="8416804" cy="3672406"/>
        </p:xfrm>
        <a:graphic>
          <a:graphicData uri="http://schemas.openxmlformats.org/drawingml/2006/table">
            <a:tbl>
              <a:tblPr/>
              <a:tblGrid>
                <a:gridCol w="3123987"/>
                <a:gridCol w="1153807"/>
                <a:gridCol w="1001417"/>
                <a:gridCol w="1102103"/>
                <a:gridCol w="1012302"/>
                <a:gridCol w="1023188"/>
              </a:tblGrid>
              <a:tr h="4456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 О Х О Д Ы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мес. 2021 г.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мес. 2022 г.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мес 2023 г.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Динамика %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Отклонение 2022-2023 г.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2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Налоговые доходы всего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169 894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190 503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251 215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131,9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60 712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2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Налог на доходы с физических лиц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120 862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132 680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187 843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141,6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55 163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2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Акцизы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14 662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18 087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18 738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103,6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651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2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31 236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35 615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40 497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113,7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4 882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2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Налог на добычу полезных ископаемых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326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148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-47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-31,6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-195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2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Госпошлина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2 808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3 974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4 183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105,3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209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2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Неналоговые доходы всего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27 861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47 328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24 314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51,4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-23 014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2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Арендная плата на землю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18 828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30 766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12 743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41,4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-18 023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2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Плата за негативное воздействие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424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680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960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141,2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280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17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Доходы от оказания платных услуг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364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456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18,0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-374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45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Доходы от продажи материальных активов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7 559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14 912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10 125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67,9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-4 787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2089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676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514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403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78,4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-111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2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Т О Г О: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197 755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237 831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275 529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115,9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37 698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943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187624" y="134006"/>
            <a:ext cx="6858000" cy="57785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23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                              за 6 месяцев  2023 года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182013"/>
              </p:ext>
            </p:extLst>
          </p:nvPr>
        </p:nvGraphicFramePr>
        <p:xfrm>
          <a:off x="331660" y="987574"/>
          <a:ext cx="3736284" cy="3744416"/>
        </p:xfrm>
        <a:graphic>
          <a:graphicData uri="http://schemas.openxmlformats.org/drawingml/2006/table">
            <a:tbl>
              <a:tblPr/>
              <a:tblGrid>
                <a:gridCol w="2152108"/>
                <a:gridCol w="864096"/>
                <a:gridCol w="720080"/>
              </a:tblGrid>
              <a:tr h="4792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 О Х О Д Ы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Сумма, тыс.руб.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Уд. </a:t>
                      </a:r>
                      <a:r>
                        <a:rPr lang="ru-RU" sz="13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вес, 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4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НДФЛ</a:t>
                      </a:r>
                      <a:endParaRPr lang="ru-RU" sz="13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187 843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74,8%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4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Акцизы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18 738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7,5%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4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40 497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16,1%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4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Госпошлина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4 183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1,7%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4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НДПИ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-47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4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Налоговые доходы всего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251 215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91,2%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49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Возмещение затрат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4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Арендная плата на землю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12 743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52,4%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4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Доходы от продажи </a:t>
                      </a:r>
                      <a:r>
                        <a:rPr lang="ru-RU" sz="13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активов</a:t>
                      </a:r>
                      <a:endParaRPr lang="ru-RU" sz="13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10 125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41,6%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4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Штрафы, санкции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403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1,7%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4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Негативное воздействие 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960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3,9%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44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Неналоговые доходы всего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24 314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8,8%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368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Всего налоговые и неналоговые доходы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275 529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422057"/>
              </p:ext>
            </p:extLst>
          </p:nvPr>
        </p:nvGraphicFramePr>
        <p:xfrm>
          <a:off x="4139952" y="555526"/>
          <a:ext cx="4824536" cy="2247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447448"/>
              </p:ext>
            </p:extLst>
          </p:nvPr>
        </p:nvGraphicFramePr>
        <p:xfrm>
          <a:off x="4067944" y="2643758"/>
          <a:ext cx="4731735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28113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600" y="170518"/>
            <a:ext cx="7973317" cy="5048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НДФЛ крупными предприятиями района                                              за 6 месяцев 2022 и 2023 годов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44525"/>
              </p:ext>
            </p:extLst>
          </p:nvPr>
        </p:nvGraphicFramePr>
        <p:xfrm>
          <a:off x="467544" y="1059582"/>
          <a:ext cx="8136904" cy="3744418"/>
        </p:xfrm>
        <a:graphic>
          <a:graphicData uri="http://schemas.openxmlformats.org/drawingml/2006/table">
            <a:tbl>
              <a:tblPr/>
              <a:tblGrid>
                <a:gridCol w="813690"/>
                <a:gridCol w="2786710"/>
                <a:gridCol w="1656184"/>
                <a:gridCol w="1584176"/>
                <a:gridCol w="1296144"/>
              </a:tblGrid>
              <a:tr h="298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Наименование предприятия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НДФЛ на 01.07.2022 г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НДФЛ на 01.07.2023 г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Сравнение, </a:t>
                      </a:r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</a:t>
                      </a:r>
                      <a:r>
                        <a:rPr lang="ru-RU" sz="1400" b="0" i="0" u="none" strike="noStrike" dirty="0" err="1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Алкоторг</a:t>
                      </a:r>
                      <a:endParaRPr lang="ru-RU" sz="14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55 828 798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80 944 541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25 115 743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ПК  Ак Барс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17 278 458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24 642 222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7 363 764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Ак Барс Пестрецы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8 304 848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11 552 118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3 247 270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ГК ХК Светлый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10 179 342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6 867 036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-3 087 790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АО Керамик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5 120 004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6 325 059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1 205 055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Эмульсионные технологии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214 336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6 309 178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6 094 842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Газпром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4 782 027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5 526 067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744 040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АО Татспиртпром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4 442 182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3 932 749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-509 433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Агроторг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2 550 094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3 179 668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629 574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Татнефть АЗС Центр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1 904 623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2 802 198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897 575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ПЭС Сетевая компания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1 944 818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2 772 136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827 318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Татавтодор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3 417 049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2 701 488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-715 561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Тандер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2 029 140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2 582 805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553 665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6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Шали Агро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2 806 812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2 517 014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-289 798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700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244 176 404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298 035 936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53 859 532</a:t>
                      </a:r>
                    </a:p>
                  </a:txBody>
                  <a:tcPr marL="9171" marR="9171" marT="9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421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5" y="170518"/>
            <a:ext cx="7704856" cy="5048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3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крупными предприятиями района налога на совокупный </a:t>
            </a:r>
            <a:r>
              <a:rPr lang="ru-RU" sz="27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</a:t>
            </a:r>
            <a:r>
              <a:rPr lang="ru-RU" sz="23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6 месяцев 2022 и 2023 годов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081102"/>
              </p:ext>
            </p:extLst>
          </p:nvPr>
        </p:nvGraphicFramePr>
        <p:xfrm>
          <a:off x="467544" y="915566"/>
          <a:ext cx="7920880" cy="4076222"/>
        </p:xfrm>
        <a:graphic>
          <a:graphicData uri="http://schemas.openxmlformats.org/drawingml/2006/table">
            <a:tbl>
              <a:tblPr/>
              <a:tblGrid>
                <a:gridCol w="648072"/>
                <a:gridCol w="3065942"/>
                <a:gridCol w="1425758"/>
                <a:gridCol w="1425758"/>
                <a:gridCol w="1355350"/>
              </a:tblGrid>
              <a:tr h="1832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предприятия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 01.07.2022 г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 01.07.2023 г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Сравнение, </a:t>
                      </a:r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 ХК Светлый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6 171 112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6 116 965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-54 147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Мостовик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175 000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4 465 378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4 290 378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ШинСервис Т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499 019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1 608 865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1 109 846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"ТЕРМОСОВИЧ"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837 875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837 875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"ПОЕЕХАЛИ"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768 550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768 550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"ТЕКСТИЛЬНАЯ ЯРМАРКА"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713 775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713 775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Алкын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529 006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631 556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102 550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СК Гарант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804 490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592 685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-211 805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Альтес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336 739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575 088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238 349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"АГРОТОРГСЕРВИС"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42 500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574 486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531 986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Стройком+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609 877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570 614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-39 263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УК Светлый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449 643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560 246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110 603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"АВМК - ПОВОЛЖЬЕ"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142 825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488 952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346 127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"ЭКО ФУДС"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7 117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473 539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466 422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ЭКО Ресурсоснабжения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229 640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428 178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198 538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СК Техногруп 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505 177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418 190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-86 987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"ТРИУМФ-КОРОНА"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342 929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406 827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63 898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"ВОДОКАНАЛ"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71 518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396 422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324 904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ТД ЗКМ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332 800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362 971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30 171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Земстрой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483 383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327 134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-156 249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8329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21 321 032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22 940 458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1 619 425</a:t>
                      </a:r>
                    </a:p>
                  </a:txBody>
                  <a:tcPr marL="7061" marR="7061" marT="7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439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5" y="170518"/>
            <a:ext cx="7704856" cy="5048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3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крупными предприятиями района налога на землю за 6 месяцев 2022 и 2023 годов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021460"/>
              </p:ext>
            </p:extLst>
          </p:nvPr>
        </p:nvGraphicFramePr>
        <p:xfrm>
          <a:off x="395536" y="987564"/>
          <a:ext cx="8136903" cy="3904382"/>
        </p:xfrm>
        <a:graphic>
          <a:graphicData uri="http://schemas.openxmlformats.org/drawingml/2006/table">
            <a:tbl>
              <a:tblPr/>
              <a:tblGrid>
                <a:gridCol w="576064"/>
                <a:gridCol w="2894986"/>
                <a:gridCol w="1504411"/>
                <a:gridCol w="1661393"/>
                <a:gridCol w="1500049"/>
              </a:tblGrid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Наименование предприятия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  01.07.2022 г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  01.07.2023 г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Сравнение, </a:t>
                      </a:r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АО "Керамик"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3 195 428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1 919 203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-1 276 225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РРР "АК ЕЛГА"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363 068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451 676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88 608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"ГАЗОВИК"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423 456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423 456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"ЦДЗ КОНСАЛТ"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904 349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904 349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СК БРИЗ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644 202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644 202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ТРАНЗИТ-ОЙЛ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580 599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580 599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"Акташ"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2 384 548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-2 384 548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"АЛКОТОРГ"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6 410 735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6 410 735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"БАРСИЛ"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446 604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407 073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-39 531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"Данафлекс"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757 053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747 594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-9 459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"УК "СтоунХедж" 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330 903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446 287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115 384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"Успех"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749 527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749 527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Ак Барс Пестрецы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1 448 968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1 017 123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-431 845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Запрудный 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1 456 870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708 173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-748 697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ПВК Ак Барс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660 637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74 631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-586 006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УК Простор инвест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669 553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-188 583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-858 136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ПКЗ "Казанский"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10 522 762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-10 522 762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ООО Раминвест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15 949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1 035 318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1 019 369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СХП Кощаковский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602 540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-602 540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ОАО Татспиртпром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1 909 999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1 233 296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-676 703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47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29 145 907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21 719 782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-7 426 125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855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17065</TotalTime>
  <Words>2304</Words>
  <Application>Microsoft Office PowerPoint</Application>
  <PresentationFormat>Экран (16:9)</PresentationFormat>
  <Paragraphs>933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6_Тема Office</vt:lpstr>
      <vt:lpstr>Презентация PowerPoint</vt:lpstr>
      <vt:lpstr>Динамика основных параметров бюджета</vt:lpstr>
      <vt:lpstr>Динамика выполнения плана доходов </vt:lpstr>
      <vt:lpstr>Исполнение плана доходов за 1 полугодие 2023 года</vt:lpstr>
      <vt:lpstr>Сравнение суммы доходов                                             за 6 месяцев 2022 и 2023 годов</vt:lpstr>
      <vt:lpstr>Структура налоговых и неналоговых доходов                               за 6 месяцев  2023 года</vt:lpstr>
      <vt:lpstr>Оплата НДФЛ крупными предприятиями района                                              за 6 месяцев 2022 и 2023 годов</vt:lpstr>
      <vt:lpstr>Оплата крупными предприятиями района налога на совокупный доход за 6 месяцев 2022 и 2023 годов</vt:lpstr>
      <vt:lpstr>Оплата крупными предприятиями района налога на землю за 6 месяцев 2022 и 2023 годов</vt:lpstr>
      <vt:lpstr>Выполнение плана расходов бюджета  по ведомственной структуре расходов</vt:lpstr>
      <vt:lpstr>Динамика изменения расходов бюджета по ведомственной структуре расходов</vt:lpstr>
      <vt:lpstr>Структура расходов бюджета района  по ведомственной структуре расходов</vt:lpstr>
      <vt:lpstr>Выполнение плана расходов бюджета  по разделам классификации расходов</vt:lpstr>
      <vt:lpstr>Динамика изменения расходов бюджета  по разделам классификации расходов</vt:lpstr>
      <vt:lpstr>Структура расходов бюджета по разделам классификации расходов</vt:lpstr>
      <vt:lpstr>Динамика основных параметров бюджета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 Строева</dc:creator>
  <cp:lastModifiedBy>Pest-Gennady-fo</cp:lastModifiedBy>
  <cp:revision>836</cp:revision>
  <cp:lastPrinted>2020-07-28T11:05:04Z</cp:lastPrinted>
  <dcterms:created xsi:type="dcterms:W3CDTF">2011-10-06T06:04:06Z</dcterms:created>
  <dcterms:modified xsi:type="dcterms:W3CDTF">2023-12-19T05:45:43Z</dcterms:modified>
</cp:coreProperties>
</file>